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95CC5-4A0A-4DC0-BF0B-5EB4626F30B1}" type="datetimeFigureOut">
              <a:rPr lang="pt-BR" smtClean="0"/>
              <a:pPr/>
              <a:t>10/04/2024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7A58E-2883-408A-8843-C569F271C3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987824" y="260648"/>
            <a:ext cx="31683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b="1" dirty="0" smtClean="0">
                <a:latin typeface="Arial" pitchFamily="34" charset="0"/>
                <a:cs typeface="Arial" pitchFamily="34" charset="0"/>
              </a:rPr>
              <a:t>CHEFE DO PODER EXECUTIVO </a:t>
            </a:r>
          </a:p>
          <a:p>
            <a:pPr algn="ctr"/>
            <a:r>
              <a:rPr lang="pt-BR" sz="1000" b="1" dirty="0" smtClean="0">
                <a:latin typeface="Arial" pitchFamily="34" charset="0"/>
                <a:cs typeface="Arial" pitchFamily="34" charset="0"/>
              </a:rPr>
              <a:t>PREFEITO MUNICIPAL E VICE- PREFEITO </a:t>
            </a:r>
            <a:endParaRPr lang="pt-BR" sz="1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020272" y="980728"/>
            <a:ext cx="17281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ÓRGÃOS AUXILIARES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635896" y="980728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ÓRGÃOS DE REPRESENTAÇÃO ESPECIAL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979712" y="980728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UNIDADE DE CONTROLE INTERNO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508104" y="980728"/>
            <a:ext cx="13681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9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PROCURADORIA </a:t>
            </a:r>
          </a:p>
          <a:p>
            <a:pPr algn="ctr"/>
            <a:endParaRPr lang="pt-BR" sz="9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79512" y="3284984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 </a:t>
            </a:r>
            <a:r>
              <a:rPr lang="pt-BR" sz="900" dirty="0" smtClean="0"/>
              <a:t>Secretaria Municipal de Educação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79512" y="3789040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de Esportes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084168" y="2132856"/>
            <a:ext cx="122413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de Finanças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179512" y="2708920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/>
              <a:t>Secretaria de Cultura e Turismo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707904" y="2420888"/>
            <a:ext cx="17281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de Planejamento e Políticas Públicas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179512" y="4293096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Secretaria Municipal de Saúde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79512" y="980728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ORGÃOS DE ADMINISTRAÇÃO ESPECÍFICA 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7524328" y="2132856"/>
            <a:ext cx="14401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9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900" dirty="0" smtClean="0">
                <a:latin typeface="Arial" pitchFamily="34" charset="0"/>
                <a:cs typeface="Arial" pitchFamily="34" charset="0"/>
              </a:rPr>
              <a:t>Secretaria </a:t>
            </a:r>
            <a:r>
              <a:rPr lang="pt-BR" sz="900" dirty="0">
                <a:latin typeface="Arial" pitchFamily="34" charset="0"/>
                <a:cs typeface="Arial" pitchFamily="34" charset="0"/>
              </a:rPr>
              <a:t>Municipal de </a:t>
            </a:r>
            <a:r>
              <a:rPr lang="pt-BR" sz="900" dirty="0" smtClean="0">
                <a:latin typeface="Arial" pitchFamily="34" charset="0"/>
                <a:cs typeface="Arial" pitchFamily="34" charset="0"/>
              </a:rPr>
              <a:t>Administração</a:t>
            </a:r>
          </a:p>
          <a:p>
            <a:pPr algn="ctr"/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3779912" y="2060848"/>
            <a:ext cx="144016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Executiva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3779912" y="1556792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Especial de Gabinete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179512" y="2204864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 Secretaria Municipal </a:t>
            </a:r>
            <a:r>
              <a:rPr lang="pt-BR" sz="900" dirty="0" smtClean="0"/>
              <a:t>de Meio Ambiente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179512" y="1628800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Secretaria Municipal de Agricultura, Indústria e Comércio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179512" y="4797152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de Promoção Social</a:t>
            </a:r>
          </a:p>
        </p:txBody>
      </p:sp>
      <p:sp>
        <p:nvSpPr>
          <p:cNvPr id="25" name="Retângulo 24"/>
          <p:cNvSpPr/>
          <p:nvPr/>
        </p:nvSpPr>
        <p:spPr>
          <a:xfrm>
            <a:off x="179512" y="5301208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de Obras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179512" y="5733256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de Urbanismo 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79512" y="6237312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>
                <a:latin typeface="Arial" pitchFamily="34" charset="0"/>
                <a:cs typeface="Arial" pitchFamily="34" charset="0"/>
              </a:rPr>
              <a:t>Secretaria Municipal </a:t>
            </a:r>
            <a:r>
              <a:rPr lang="pt-BR" sz="900" dirty="0" smtClean="0">
                <a:latin typeface="Arial" pitchFamily="34" charset="0"/>
                <a:cs typeface="Arial" pitchFamily="34" charset="0"/>
              </a:rPr>
              <a:t>de Transportes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tângulo 29"/>
          <p:cNvSpPr/>
          <p:nvPr/>
        </p:nvSpPr>
        <p:spPr>
          <a:xfrm>
            <a:off x="5796136" y="2852936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1 - Departamento de Contabilidade;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2 - Departamento de Finanças;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3 - Departamento de Cadastro, Tributação e Fiscalização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6444208" y="3789040"/>
            <a:ext cx="252028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/>
              <a:t>1 </a:t>
            </a:r>
            <a:r>
              <a:rPr lang="pt-BR" sz="900" dirty="0"/>
              <a:t>- Departamento de Recursos Humanos;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2 - Departamento de Compras e Licitações;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3 - Departamento de Material e Patrimônio;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4 - Departamento de Processamento de dados;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5 - Departamento de Serviços e Encargos Gerais;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6 - Ouvidoria Geral do Município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5" name="Conector reto 54"/>
          <p:cNvCxnSpPr/>
          <p:nvPr/>
        </p:nvCxnSpPr>
        <p:spPr>
          <a:xfrm>
            <a:off x="8244408" y="83671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to 75"/>
          <p:cNvCxnSpPr/>
          <p:nvPr/>
        </p:nvCxnSpPr>
        <p:spPr>
          <a:xfrm>
            <a:off x="1115616" y="90872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Retângulo 156"/>
          <p:cNvSpPr/>
          <p:nvPr/>
        </p:nvSpPr>
        <p:spPr>
          <a:xfrm>
            <a:off x="2267744" y="6237312"/>
            <a:ext cx="22322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1 - Departamento de Cascalhamento;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2 - Departamento de Pontes e Bueiros;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3 - Departamento de Oficina </a:t>
            </a:r>
            <a:r>
              <a:rPr lang="pt-BR" sz="900" dirty="0" smtClean="0"/>
              <a:t>Mecânica.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9" name="Retângulo 158"/>
          <p:cNvSpPr/>
          <p:nvPr/>
        </p:nvSpPr>
        <p:spPr>
          <a:xfrm>
            <a:off x="3491880" y="2996952"/>
            <a:ext cx="216024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1 - Departamento de Educação Infantil;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2 - Departamento de Ensino Fundamental;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3 - Departamento de Merenda Escolar;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4 - Departamento de Transporte Escolar;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5 - Departamento de Fundef.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0" name="Retângulo 159"/>
          <p:cNvSpPr/>
          <p:nvPr/>
        </p:nvSpPr>
        <p:spPr>
          <a:xfrm>
            <a:off x="1979712" y="1628800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 smtClean="0"/>
              <a:t>1 - Departamento de Agricultura e Pecuária;</a:t>
            </a:r>
            <a:br>
              <a:rPr lang="pt-BR" sz="900" dirty="0" smtClean="0"/>
            </a:br>
            <a:r>
              <a:rPr lang="pt-BR" sz="900" dirty="0" smtClean="0"/>
              <a:t>2 - Departamento de Indústria e Comércio.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1" name="Retângulo 160"/>
          <p:cNvSpPr/>
          <p:nvPr/>
        </p:nvSpPr>
        <p:spPr>
          <a:xfrm>
            <a:off x="2195736" y="4077072"/>
            <a:ext cx="259228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1 - Departamento de Saúde</a:t>
            </a:r>
            <a:br>
              <a:rPr lang="pt-BR" sz="900" dirty="0"/>
            </a:br>
            <a:r>
              <a:rPr lang="pt-BR" sz="900" dirty="0"/>
              <a:t>2 - Departamento de Vigilância Sanitária</a:t>
            </a:r>
            <a:br>
              <a:rPr lang="pt-BR" sz="900" dirty="0"/>
            </a:br>
            <a:r>
              <a:rPr lang="pt-BR" sz="900" dirty="0"/>
              <a:t>3 - Fundo Municipal de Saúde</a:t>
            </a:r>
            <a:br>
              <a:rPr lang="pt-BR" sz="900" dirty="0"/>
            </a:br>
            <a:r>
              <a:rPr lang="pt-BR" sz="900" dirty="0"/>
              <a:t>4 - Departamento de Unidades Básicas de </a:t>
            </a:r>
            <a:r>
              <a:rPr lang="pt-BR" sz="900" dirty="0" smtClean="0"/>
              <a:t>Saúde.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2" name="Retângulo 161"/>
          <p:cNvSpPr/>
          <p:nvPr/>
        </p:nvSpPr>
        <p:spPr>
          <a:xfrm>
            <a:off x="2195736" y="4797152"/>
            <a:ext cx="25202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1 - Departamento de Promoção Social;</a:t>
            </a:r>
            <a:r>
              <a:rPr lang="pt-BR" sz="900" dirty="0" smtClean="0"/>
              <a:t/>
            </a:r>
            <a:br>
              <a:rPr lang="pt-BR" sz="900" dirty="0" smtClean="0"/>
            </a:br>
            <a:r>
              <a:rPr lang="pt-BR" sz="900" dirty="0"/>
              <a:t>2 - Fundo Municipal de Assistência </a:t>
            </a:r>
            <a:r>
              <a:rPr lang="pt-BR" sz="900" dirty="0" smtClean="0"/>
              <a:t>Social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2" name="Retângulo 171"/>
          <p:cNvSpPr/>
          <p:nvPr/>
        </p:nvSpPr>
        <p:spPr>
          <a:xfrm>
            <a:off x="2195736" y="2780928"/>
            <a:ext cx="122413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Departamento de Turismo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3" name="Retângulo 172"/>
          <p:cNvSpPr/>
          <p:nvPr/>
        </p:nvSpPr>
        <p:spPr>
          <a:xfrm>
            <a:off x="2195736" y="3717032"/>
            <a:ext cx="122413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 Departamento de Esportes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Retângulo 173"/>
          <p:cNvSpPr/>
          <p:nvPr/>
        </p:nvSpPr>
        <p:spPr>
          <a:xfrm>
            <a:off x="2267744" y="5805264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Departamento de Urbanismo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5" name="Retângulo 174"/>
          <p:cNvSpPr/>
          <p:nvPr/>
        </p:nvSpPr>
        <p:spPr>
          <a:xfrm>
            <a:off x="2195736" y="2276872"/>
            <a:ext cx="122413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Departamento de  </a:t>
            </a:r>
            <a:r>
              <a:rPr lang="pt-BR" sz="900" dirty="0" smtClean="0"/>
              <a:t>Meio Ambiente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6" name="Retângulo 175"/>
          <p:cNvSpPr/>
          <p:nvPr/>
        </p:nvSpPr>
        <p:spPr>
          <a:xfrm>
            <a:off x="2267744" y="5301208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00" dirty="0"/>
              <a:t>Departamento de  </a:t>
            </a:r>
            <a:r>
              <a:rPr lang="pt-BR" sz="900" dirty="0" smtClean="0"/>
              <a:t>Obras</a:t>
            </a:r>
            <a:endParaRPr lang="pt-BR" sz="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6" name="Conector reto 185"/>
          <p:cNvCxnSpPr/>
          <p:nvPr/>
        </p:nvCxnSpPr>
        <p:spPr>
          <a:xfrm>
            <a:off x="899592" y="836712"/>
            <a:ext cx="6912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Conector reto 189"/>
          <p:cNvCxnSpPr/>
          <p:nvPr/>
        </p:nvCxnSpPr>
        <p:spPr>
          <a:xfrm>
            <a:off x="7092280" y="1988840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Conector reto 195"/>
          <p:cNvCxnSpPr/>
          <p:nvPr/>
        </p:nvCxnSpPr>
        <p:spPr>
          <a:xfrm>
            <a:off x="899592" y="83671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Conector reto 206"/>
          <p:cNvCxnSpPr/>
          <p:nvPr/>
        </p:nvCxnSpPr>
        <p:spPr>
          <a:xfrm>
            <a:off x="7812360" y="836712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Conector reto 214"/>
          <p:cNvCxnSpPr>
            <a:endCxn id="5" idx="0"/>
          </p:cNvCxnSpPr>
          <p:nvPr/>
        </p:nvCxnSpPr>
        <p:spPr>
          <a:xfrm>
            <a:off x="7884368" y="83671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Conector reto 239"/>
          <p:cNvCxnSpPr>
            <a:stCxn id="159" idx="1"/>
            <a:endCxn id="10" idx="3"/>
          </p:cNvCxnSpPr>
          <p:nvPr/>
        </p:nvCxnSpPr>
        <p:spPr>
          <a:xfrm flipH="1">
            <a:off x="1835696" y="346500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Conector reto 241"/>
          <p:cNvCxnSpPr>
            <a:stCxn id="172" idx="1"/>
            <a:endCxn id="13" idx="3"/>
          </p:cNvCxnSpPr>
          <p:nvPr/>
        </p:nvCxnSpPr>
        <p:spPr>
          <a:xfrm flipH="1">
            <a:off x="1835696" y="292494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Conector reto 246"/>
          <p:cNvCxnSpPr>
            <a:stCxn id="173" idx="1"/>
          </p:cNvCxnSpPr>
          <p:nvPr/>
        </p:nvCxnSpPr>
        <p:spPr>
          <a:xfrm flipH="1">
            <a:off x="1835696" y="386104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Conector reto 255"/>
          <p:cNvCxnSpPr>
            <a:stCxn id="175" idx="1"/>
            <a:endCxn id="20" idx="3"/>
          </p:cNvCxnSpPr>
          <p:nvPr/>
        </p:nvCxnSpPr>
        <p:spPr>
          <a:xfrm flipH="1">
            <a:off x="1835696" y="242088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Conector reto 273"/>
          <p:cNvCxnSpPr>
            <a:stCxn id="174" idx="1"/>
            <a:endCxn id="27" idx="3"/>
          </p:cNvCxnSpPr>
          <p:nvPr/>
        </p:nvCxnSpPr>
        <p:spPr>
          <a:xfrm flipH="1">
            <a:off x="1763688" y="5949280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Conector reto 275"/>
          <p:cNvCxnSpPr>
            <a:stCxn id="157" idx="1"/>
            <a:endCxn id="29" idx="3"/>
          </p:cNvCxnSpPr>
          <p:nvPr/>
        </p:nvCxnSpPr>
        <p:spPr>
          <a:xfrm flipH="1">
            <a:off x="1763688" y="645333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Conector reto 278"/>
          <p:cNvCxnSpPr>
            <a:stCxn id="162" idx="1"/>
            <a:endCxn id="24" idx="3"/>
          </p:cNvCxnSpPr>
          <p:nvPr/>
        </p:nvCxnSpPr>
        <p:spPr>
          <a:xfrm flipH="1">
            <a:off x="1835696" y="4977172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Conector reto 280"/>
          <p:cNvCxnSpPr>
            <a:stCxn id="176" idx="1"/>
            <a:endCxn id="25" idx="3"/>
          </p:cNvCxnSpPr>
          <p:nvPr/>
        </p:nvCxnSpPr>
        <p:spPr>
          <a:xfrm flipH="1">
            <a:off x="1835696" y="5481228"/>
            <a:ext cx="432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Conector reto 282"/>
          <p:cNvCxnSpPr>
            <a:stCxn id="160" idx="1"/>
            <a:endCxn id="21" idx="3"/>
          </p:cNvCxnSpPr>
          <p:nvPr/>
        </p:nvCxnSpPr>
        <p:spPr>
          <a:xfrm flipH="1">
            <a:off x="1835696" y="188082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Conector reto 286"/>
          <p:cNvCxnSpPr>
            <a:stCxn id="16" idx="2"/>
            <a:endCxn id="21" idx="0"/>
          </p:cNvCxnSpPr>
          <p:nvPr/>
        </p:nvCxnSpPr>
        <p:spPr>
          <a:xfrm>
            <a:off x="1007604" y="148478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Conector reto 288"/>
          <p:cNvCxnSpPr>
            <a:stCxn id="21" idx="2"/>
            <a:endCxn id="20" idx="0"/>
          </p:cNvCxnSpPr>
          <p:nvPr/>
        </p:nvCxnSpPr>
        <p:spPr>
          <a:xfrm>
            <a:off x="1007604" y="2132856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Conector reto 290"/>
          <p:cNvCxnSpPr>
            <a:stCxn id="20" idx="2"/>
            <a:endCxn id="13" idx="0"/>
          </p:cNvCxnSpPr>
          <p:nvPr/>
        </p:nvCxnSpPr>
        <p:spPr>
          <a:xfrm>
            <a:off x="1007604" y="2636912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Conector reto 302"/>
          <p:cNvCxnSpPr>
            <a:stCxn id="11" idx="2"/>
            <a:endCxn id="15" idx="0"/>
          </p:cNvCxnSpPr>
          <p:nvPr/>
        </p:nvCxnSpPr>
        <p:spPr>
          <a:xfrm>
            <a:off x="1007604" y="414908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Conector reto 306"/>
          <p:cNvCxnSpPr>
            <a:stCxn id="13" idx="2"/>
            <a:endCxn id="10" idx="0"/>
          </p:cNvCxnSpPr>
          <p:nvPr/>
        </p:nvCxnSpPr>
        <p:spPr>
          <a:xfrm>
            <a:off x="1007604" y="314096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1" name="Conector reto 310"/>
          <p:cNvCxnSpPr>
            <a:stCxn id="10" idx="2"/>
            <a:endCxn id="11" idx="0"/>
          </p:cNvCxnSpPr>
          <p:nvPr/>
        </p:nvCxnSpPr>
        <p:spPr>
          <a:xfrm>
            <a:off x="1007604" y="364502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Conector reto 316"/>
          <p:cNvCxnSpPr>
            <a:stCxn id="15" idx="2"/>
            <a:endCxn id="24" idx="0"/>
          </p:cNvCxnSpPr>
          <p:nvPr/>
        </p:nvCxnSpPr>
        <p:spPr>
          <a:xfrm>
            <a:off x="1007604" y="472514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Conector reto 364"/>
          <p:cNvCxnSpPr>
            <a:stCxn id="24" idx="2"/>
            <a:endCxn id="25" idx="0"/>
          </p:cNvCxnSpPr>
          <p:nvPr/>
        </p:nvCxnSpPr>
        <p:spPr>
          <a:xfrm>
            <a:off x="1007604" y="515719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Conector reto 366"/>
          <p:cNvCxnSpPr>
            <a:stCxn id="25" idx="2"/>
          </p:cNvCxnSpPr>
          <p:nvPr/>
        </p:nvCxnSpPr>
        <p:spPr>
          <a:xfrm flipH="1">
            <a:off x="971600" y="5661248"/>
            <a:ext cx="3600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Conector reto 368"/>
          <p:cNvCxnSpPr>
            <a:stCxn id="27" idx="2"/>
            <a:endCxn id="29" idx="0"/>
          </p:cNvCxnSpPr>
          <p:nvPr/>
        </p:nvCxnSpPr>
        <p:spPr>
          <a:xfrm>
            <a:off x="971600" y="616530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Conector reto 379"/>
          <p:cNvCxnSpPr>
            <a:stCxn id="4" idx="2"/>
          </p:cNvCxnSpPr>
          <p:nvPr/>
        </p:nvCxnSpPr>
        <p:spPr>
          <a:xfrm>
            <a:off x="4572000" y="76470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Conector reto 385"/>
          <p:cNvCxnSpPr>
            <a:stCxn id="6" idx="2"/>
            <a:endCxn id="19" idx="0"/>
          </p:cNvCxnSpPr>
          <p:nvPr/>
        </p:nvCxnSpPr>
        <p:spPr>
          <a:xfrm>
            <a:off x="4499992" y="148478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Conector reto 390"/>
          <p:cNvCxnSpPr>
            <a:stCxn id="19" idx="2"/>
            <a:endCxn id="18" idx="0"/>
          </p:cNvCxnSpPr>
          <p:nvPr/>
        </p:nvCxnSpPr>
        <p:spPr>
          <a:xfrm>
            <a:off x="4499992" y="19168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Conector reto 396"/>
          <p:cNvCxnSpPr>
            <a:stCxn id="18" idx="2"/>
          </p:cNvCxnSpPr>
          <p:nvPr/>
        </p:nvCxnSpPr>
        <p:spPr>
          <a:xfrm>
            <a:off x="4499992" y="227687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Conector reto 398"/>
          <p:cNvCxnSpPr>
            <a:stCxn id="5" idx="2"/>
          </p:cNvCxnSpPr>
          <p:nvPr/>
        </p:nvCxnSpPr>
        <p:spPr>
          <a:xfrm>
            <a:off x="7884368" y="1412776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Conector reto 404"/>
          <p:cNvCxnSpPr/>
          <p:nvPr/>
        </p:nvCxnSpPr>
        <p:spPr>
          <a:xfrm>
            <a:off x="7092280" y="19888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Conector reto 406"/>
          <p:cNvCxnSpPr/>
          <p:nvPr/>
        </p:nvCxnSpPr>
        <p:spPr>
          <a:xfrm>
            <a:off x="8532440" y="198884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Conector reto 410"/>
          <p:cNvCxnSpPr>
            <a:stCxn id="12" idx="2"/>
            <a:endCxn id="30" idx="0"/>
          </p:cNvCxnSpPr>
          <p:nvPr/>
        </p:nvCxnSpPr>
        <p:spPr>
          <a:xfrm>
            <a:off x="6696236" y="270892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" name="Conector reto 412"/>
          <p:cNvCxnSpPr>
            <a:stCxn id="17" idx="2"/>
          </p:cNvCxnSpPr>
          <p:nvPr/>
        </p:nvCxnSpPr>
        <p:spPr>
          <a:xfrm>
            <a:off x="8244408" y="2708920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Retângulo 417"/>
          <p:cNvSpPr/>
          <p:nvPr/>
        </p:nvSpPr>
        <p:spPr>
          <a:xfrm>
            <a:off x="5940152" y="5373216"/>
            <a:ext cx="2808312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Organograma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</a:rPr>
              <a:t> Município de Laranjal/PR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Atualizado em Abril/2024</a:t>
            </a:r>
            <a:endParaRPr lang="pt-BR" dirty="0">
              <a:solidFill>
                <a:schemeClr val="tx1"/>
              </a:solidFill>
            </a:endParaRPr>
          </a:p>
        </p:txBody>
      </p:sp>
      <p:cxnSp>
        <p:nvCxnSpPr>
          <p:cNvPr id="95" name="Conector reto 94"/>
          <p:cNvCxnSpPr>
            <a:stCxn id="15" idx="3"/>
          </p:cNvCxnSpPr>
          <p:nvPr/>
        </p:nvCxnSpPr>
        <p:spPr>
          <a:xfrm>
            <a:off x="1835696" y="450912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149</Words>
  <Application>Microsoft Office PowerPoint</Application>
  <PresentationFormat>Apresentação na tela (4:3)</PresentationFormat>
  <Paragraphs>39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42</cp:revision>
  <dcterms:created xsi:type="dcterms:W3CDTF">2024-04-10T12:39:24Z</dcterms:created>
  <dcterms:modified xsi:type="dcterms:W3CDTF">2024-04-10T19:26:52Z</dcterms:modified>
</cp:coreProperties>
</file>